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DD92-3437-4604-ACE6-4361BB5D6B6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40DF0-6D43-448C-9B24-AE90E399A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60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757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6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4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0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591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2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5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6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5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3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0BDBF85-27CB-4E70-A011-2082EFECCE0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F095FA-D9F2-4F32-8885-A3520C81072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1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Z1Iu8YOfEw" TargetMode="External"/><Relationship Id="rId2" Type="http://schemas.openxmlformats.org/officeDocument/2006/relationships/hyperlink" Target="https://www.kenhub.com/en/library/anatomy/the-muscles-of-masti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2" y="997527"/>
            <a:ext cx="10058400" cy="3297382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km-KH" sz="28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វិទ្យាស្ថានជាតិអប់រំកាយ និងកីឡា</a:t>
            </a:r>
            <a:r>
              <a:rPr lang="km-KH" sz="2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/>
            </a:r>
            <a:br>
              <a:rPr lang="km-KH" sz="2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</a:br>
            <a:r>
              <a:rPr lang="km-KH" sz="2800" dirty="0" smtClean="0">
                <a:latin typeface="Tacteing" pitchFamily="2" charset="0"/>
                <a:cs typeface="Khmer OS Muol Light" panose="02000500000000020004" pitchFamily="2" charset="0"/>
              </a:rPr>
              <a:t/>
            </a:r>
            <a:br>
              <a:rPr lang="km-KH" sz="2800" dirty="0" smtClean="0">
                <a:latin typeface="Tacteing" pitchFamily="2" charset="0"/>
                <a:cs typeface="Khmer OS Muol Light" panose="02000500000000020004" pitchFamily="2" charset="0"/>
              </a:rPr>
            </a:br>
            <a:r>
              <a:rPr lang="en-US" sz="2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/>
            </a:r>
            <a:br>
              <a:rPr lang="en-US" sz="2800" dirty="0">
                <a:latin typeface="Khmer OS Muol Light" panose="02000500000000020004" pitchFamily="2" charset="0"/>
                <a:cs typeface="Khmer OS Muol Light" panose="02000500000000020004" pitchFamily="2" charset="0"/>
              </a:rPr>
            </a:br>
            <a:r>
              <a:rPr lang="km-KH" sz="28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មេរៀនទី</a:t>
            </a:r>
            <a:r>
              <a:rPr lang="en-US" sz="28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 </a:t>
            </a:r>
            <a:r>
              <a:rPr lang="km-KH" sz="2800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សាច់ដុំទំពារ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m-KH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តួនាទី និងមុខងារសាច់ដុំទំពារ</a:t>
            </a:r>
            <a:endParaRPr lang="en-US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83" y="2056014"/>
            <a:ext cx="2011684" cy="3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lnSpc>
                <a:spcPct val="85000"/>
              </a:lnSpc>
              <a:spcBef>
                <a:spcPct val="0"/>
              </a:spcBef>
            </a:pP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Temporalis</a:t>
            </a: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/>
            </a:r>
            <a:b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55" y="1943245"/>
            <a:ext cx="4022725" cy="4022725"/>
          </a:xfr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៧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97280" y="1804142"/>
            <a:ext cx="5705302" cy="13112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Temporalis </a:t>
            </a:r>
            <a:r>
              <a:rPr kumimoji="0" lang="km-KH" altLang="en-US" sz="20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គឺជាសាច់ដុំរាងដូចស្លាបកង្ហារដែលរត់ពីចំហៀងនៃលលាដ៍ក្បាលទៅខាងក្រោយនៃថ្គាមខាងក្រោម ហើយជាប់ពាក់ព័ន្ធក្នុងការបិទមាត់ និងទំពារ។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918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lnSpc>
                <a:spcPct val="85000"/>
              </a:lnSpc>
              <a:spcBef>
                <a:spcPct val="0"/>
              </a:spcBef>
            </a:pP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Lateral pterygoid</a:t>
            </a: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/>
            </a:r>
            <a:b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7" y="2698361"/>
            <a:ext cx="3079677" cy="307967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៨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97280" y="1810286"/>
            <a:ext cx="5594465" cy="888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Lateral pterygoid </a:t>
            </a:r>
            <a:r>
              <a:rPr lang="km-KH" sz="20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គឹជា</a:t>
            </a:r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</a:t>
            </a:r>
            <a:r>
              <a:rPr lang="km-KH" sz="20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ដុំដែល</a:t>
            </a:r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មានទីតាំងនៅផ្នែកកណ្តាលនៃថ្គាមក្រោមទ្វេភា</a:t>
            </a:r>
            <a:r>
              <a:rPr lang="km-KH" sz="20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គី។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effectLst/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704" y="1898936"/>
            <a:ext cx="4219976" cy="42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1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lnSpc>
                <a:spcPct val="85000"/>
              </a:lnSpc>
              <a:spcBef>
                <a:spcPct val="0"/>
              </a:spcBef>
            </a:pP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Medial pterygoid</a:t>
            </a: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/>
            </a:r>
            <a:b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68" y="3591750"/>
            <a:ext cx="2685011" cy="2685011"/>
          </a:xfr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៩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97280" y="2319633"/>
            <a:ext cx="4682836" cy="8496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m-KH" altLang="en-US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គឺជាសាច់ដុំរាងបួនជ្រុងដែលមានទីតាំងនៅ </a:t>
            </a:r>
            <a:r>
              <a:rPr lang="km-KH" altLang="en-US" sz="20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ចន្លោះលលា</a:t>
            </a:r>
            <a:r>
              <a:rPr lang="km-KH" altLang="en-US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ដ៍</a:t>
            </a:r>
            <a:r>
              <a:rPr lang="km-KH" altLang="en-US" sz="20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ក្បាល។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effectLst/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33" y="1847768"/>
            <a:ext cx="4428993" cy="4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 smtClean="0"/>
              <a:t>ឯកសារយោង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www.kenhub.com/en/library/anatomy/the-muscles-of-mastication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youtu.be/cZ1Iu8YOfEw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១០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53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ក្រុមទី ១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km-KH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G5(1)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ឆេង ធីតា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G5(9)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ខុង សំប្រាថ្នា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G5(11)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គង់ ភូវង្ស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G5(12)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ឈិន ទីណា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8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មាតិកា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ក. និយមន័យ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									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១</a:t>
            </a:r>
          </a:p>
          <a:p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ខ. </a:t>
            </a:r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ពឹងថ្គាមក្រោម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និង សន្លាក់ 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Temporomandibular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					២</a:t>
            </a:r>
            <a:endParaRPr lang="km-KH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គ. មុខងារបន្ថែមរបស់សាច់ដុំទំពា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រ							៤</a:t>
            </a:r>
          </a:p>
          <a:p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ឃ. ប្រភេទសាច់ដុំទំពារ								៥</a:t>
            </a:r>
          </a:p>
          <a:p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ឃ. </a:t>
            </a:r>
            <a:r>
              <a:rPr lang="km-KH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សាច់ដុំថ្ពាល់ (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Masseter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							៦</a:t>
            </a:r>
          </a:p>
          <a:p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ង. 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Temporalis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									៧</a:t>
            </a:r>
          </a:p>
          <a:p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ច. 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Lateral 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pterygoid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								៨</a:t>
            </a:r>
          </a:p>
          <a:p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ឆ. </a:t>
            </a:r>
            <a:r>
              <a:rPr lang="en-US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Medial </a:t>
            </a:r>
            <a:r>
              <a:rPr lang="en-US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pterygoid</a:t>
            </a:r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								៩</a:t>
            </a:r>
          </a:p>
          <a:p>
            <a:r>
              <a:rPr lang="km-KH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ជ. ឯកសារយោង								១០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63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ក. និយមន័យ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សាច់ដុំទំពារ គឺជាក្រុមនៃសាច់ដុំដែលទទួលខុសត្រូវចំពោះចលនាទំពារនៃ 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Mandible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នៅសន្លាក់ 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Temporomandibular (TMT)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។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48803"/>
            <a:ext cx="3020291" cy="302029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m-KH" sz="18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១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4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92814"/>
          </a:xfrm>
        </p:spPr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ខ. ឆ្ពឹងថ្គាមក្រោម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និង សន្លាក់ 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Temporomandibular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" y="1949920"/>
            <a:ext cx="4435806" cy="34858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49" y="1783664"/>
            <a:ext cx="5150331" cy="33195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2002" y="5843048"/>
            <a:ext cx="1008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pc="-50" dirty="0">
                <a:solidFill>
                  <a:srgbClr val="000000">
                    <a:lumMod val="75000"/>
                    <a:lumOff val="25000"/>
                  </a:srgbClr>
                </a:solidFill>
                <a:latin typeface="Khmer OS Siemreap" panose="02000500000000020004" pitchFamily="2" charset="0"/>
                <a:ea typeface="+mj-ea"/>
                <a:cs typeface="Khmer OS Siemreap" panose="02000500000000020004" pitchFamily="2" charset="0"/>
              </a:rPr>
              <a:t>សន្លាក់ </a:t>
            </a:r>
            <a:r>
              <a:rPr lang="en-US" spc="-5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hmer OS Siemreap" panose="02000500000000020004" pitchFamily="2" charset="0"/>
                <a:ea typeface="+mj-ea"/>
                <a:cs typeface="Khmer OS Siemreap" panose="02000500000000020004" pitchFamily="2" charset="0"/>
              </a:rPr>
              <a:t>Temporomandibular </a:t>
            </a:r>
            <a:r>
              <a:rPr lang="km-KH" spc="-5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hmer OS Siemreap" panose="02000500000000020004" pitchFamily="2" charset="0"/>
                <a:ea typeface="+mj-ea"/>
                <a:cs typeface="Khmer OS Siemreap" panose="02000500000000020004" pitchFamily="2" charset="0"/>
              </a:rPr>
              <a:t>គឺជាសន្លាក់ដែលភ្ជាប់</a:t>
            </a:r>
            <a:r>
              <a:rPr lang="km-KH" spc="-50" dirty="0">
                <a:solidFill>
                  <a:srgbClr val="000000">
                    <a:lumMod val="75000"/>
                    <a:lumOff val="25000"/>
                  </a:srgbClr>
                </a:solidFill>
                <a:latin typeface="Khmer OS Siemreap" panose="02000500000000020004" pitchFamily="2" charset="0"/>
                <a:ea typeface="+mj-ea"/>
                <a:cs typeface="Khmer OS Siemreap" panose="02000500000000020004" pitchFamily="2" charset="0"/>
              </a:rPr>
              <a:t>ឆ្អឹងថ្គាមរបស់អ្នកទៅនឹងលលាដ៍ក្បា</a:t>
            </a:r>
            <a:r>
              <a:rPr lang="km-KH" spc="-5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hmer OS Siemreap" panose="02000500000000020004" pitchFamily="2" charset="0"/>
                <a:ea typeface="+mj-ea"/>
                <a:cs typeface="Khmer OS Siemreap" panose="02000500000000020004" pitchFamily="2" charset="0"/>
              </a:rPr>
              <a:t>ល។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49274" y="5251058"/>
            <a:ext cx="1731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ឆ្អឹងថ្គាមក្រោម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5349" y="5251058"/>
            <a:ext cx="5150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សន្លាក់ </a:t>
            </a:r>
            <a:r>
              <a:rPr lang="en-US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Temporomandibular</a:t>
            </a:r>
            <a:endParaRPr lang="km-KH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២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909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ខ. ឆ្ពឹ</a:t>
            </a:r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ងថ្គាមក្រោម</a:t>
            </a:r>
            <a:r>
              <a:rPr lang="en-US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 </a:t>
            </a:r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និង សន្លាក់ </a:t>
            </a:r>
            <a:r>
              <a:rPr lang="en-US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Temporomandibular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16726"/>
            <a:ext cx="10058400" cy="36523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ពួកគេជួយបង្កើនដំណើរការនៃការញ៉ាំ ជួយក្នុងការកិនអាហារ ហើយថែមទាំងមានមុខងារប្រហាក់ប្រហែលនិងធ្មេញផងដែរ។</a:t>
            </a:r>
            <a:endParaRPr lang="en-US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roduction ID-51354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1324" y="2823518"/>
            <a:ext cx="5414356" cy="3045575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៣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00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>
                <a:latin typeface="Khmer OS Wat Phnom" panose="02000506000000020004" pitchFamily="2" charset="0"/>
                <a:cs typeface="Khmer OS Wat Phnom" panose="02000506000000020004" pitchFamily="2" charset="0"/>
              </a:rPr>
              <a:t>គ. 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មុខងារបន្ថែមរបស់សាច់ដុំទំពារ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សាច់ដុំទំពារមិនត្រឹមតែជួយសម្រួលក្នុងការទំពារប៉ុណ្ណោះទេព្រមទាំងជួយការងារមួយចំនួនផងដែរដូចជា ៖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km-KH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m-KH" sz="20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បញ្ចេញសម្លេង</a:t>
            </a:r>
            <a:endParaRPr lang="en-US" sz="20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84048" lvl="2" indent="0">
              <a:buNone/>
            </a:pPr>
            <a:endParaRPr lang="en-US" sz="20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84048" lvl="2" indent="0">
              <a:buNone/>
            </a:pPr>
            <a:endParaRPr lang="en-US" sz="20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m-KH" sz="20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កំលាំង (ទំពារ ខាំ និយាយ ...)</a:t>
            </a:r>
            <a:endParaRPr lang="en-US" sz="20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84048" lvl="2" indent="0">
              <a:buNone/>
            </a:pPr>
            <a:endParaRPr lang="km-KH" sz="20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m-KH" sz="20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ផ្លុំ</a:t>
            </a:r>
            <a:endParaRPr lang="en-US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42" y="2431779"/>
            <a:ext cx="830968" cy="830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50" y="3551230"/>
            <a:ext cx="1538211" cy="10256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66" y="4754374"/>
            <a:ext cx="937227" cy="937227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៤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ឃ. ប្រភេទសាច់ដុំទំពារ</a:t>
            </a:r>
            <a:endParaRPr lang="en-US" sz="2800" dirty="0">
              <a:latin typeface="Khmer OS Wat Phnom" panose="02000506000000020004" pitchFamily="2" charset="0"/>
              <a:cs typeface="Khmer OS Wat Phnom" panose="02000506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សាច់ដុំទំពារមាន ៤ ប្រភេទសំខាន់ៗគឹ ៖</a:t>
            </a:r>
          </a:p>
          <a:p>
            <a:pPr lvl="2">
              <a:buFont typeface="Trebuchet MS" panose="020B0603020202020204" pitchFamily="34" charset="0"/>
              <a:buChar char="-"/>
            </a:pPr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សាច់ដុំថ្ពាល់ (</a:t>
            </a: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Masseter</a:t>
            </a:r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)</a:t>
            </a:r>
            <a:endParaRPr lang="en-US" sz="1800" dirty="0" smtClean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2">
              <a:buFont typeface="Trebuchet MS" panose="020B0603020202020204" pitchFamily="34" charset="0"/>
              <a:buChar char="-"/>
            </a:pP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Temporalis</a:t>
            </a:r>
          </a:p>
          <a:p>
            <a:pPr lvl="2">
              <a:buFont typeface="Trebuchet MS" panose="020B0603020202020204" pitchFamily="34" charset="0"/>
              <a:buChar char="-"/>
            </a:pP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Lateral pterygoid</a:t>
            </a:r>
          </a:p>
          <a:p>
            <a:pPr lvl="2">
              <a:buFont typeface="Trebuchet MS" panose="020B0603020202020204" pitchFamily="34" charset="0"/>
              <a:buChar char="-"/>
            </a:pP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Medial pterygoid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៥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rtl="0">
              <a:lnSpc>
                <a:spcPct val="85000"/>
              </a:lnSpc>
              <a:spcBef>
                <a:spcPct val="0"/>
              </a:spcBef>
            </a:pP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សាច់ដុំថ្ពាល់ (</a:t>
            </a:r>
            <a:r>
              <a:rPr lang="en-US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Masseter</a:t>
            </a:r>
            <a:r>
              <a:rPr lang="km-KH" sz="2800" dirty="0" smtClean="0">
                <a:latin typeface="Khmer OS Wat Phnom" panose="02000506000000020004" pitchFamily="2" charset="0"/>
                <a:cs typeface="Khmer OS Wat Phnom" panose="02000506000000020004" pitchFamily="2" charset="0"/>
              </a:rPr>
              <a:t>)</a:t>
            </a:r>
            <a: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/>
            </a:r>
            <a:br>
              <a:rPr lang="en-US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74" y="3479263"/>
            <a:ext cx="2798618" cy="2798618"/>
          </a:xfr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km-KH" sz="18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៦</a:t>
            </a:r>
            <a:endParaRPr lang="en-US" sz="18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55716" y="1775154"/>
            <a:ext cx="5289666" cy="1811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សាច់ដុំថ្ពាល់ (</a:t>
            </a:r>
            <a:r>
              <a:rPr lang="en-US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Masseter</a:t>
            </a:r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) </a:t>
            </a:r>
            <a:r>
              <a: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</a:t>
            </a:r>
            <a:r>
              <a:rPr kumimoji="0" lang="km-KH" altLang="en-US" sz="20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សាច់ដុំដែលរត់កាត់ផ្នែកខាងក្រោយនៃថ្ពាល់ពីឆ្អឹង</a:t>
            </a:r>
            <a:r>
              <a:rPr lang="km-KH" altLang="en-US" sz="2000" dirty="0" smtClean="0">
                <a:latin typeface="Khmer OS Siemreap" panose="02000500000000020004" pitchFamily="2" charset="0"/>
                <a:cs typeface="Khmer OS Siemreap" panose="02000500000000020004" pitchFamily="2" charset="0"/>
              </a:rPr>
              <a:t>ថ្គាម</a:t>
            </a:r>
            <a:r>
              <a:rPr kumimoji="0" lang="km-KH" altLang="en-US" sz="20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ខាងលើទៅថ្គាមខាងក្រោមនៅសងខាង ហើយបិទថ្គាមនៅពេលទំពារ។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effectLst/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1" y="2084276"/>
            <a:ext cx="3823855" cy="38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7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291</TotalTime>
  <Words>369</Words>
  <Application>Microsoft Office PowerPoint</Application>
  <PresentationFormat>Widescreen</PresentationFormat>
  <Paragraphs>64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Khmer OS Battambang</vt:lpstr>
      <vt:lpstr>Khmer OS Muol Light</vt:lpstr>
      <vt:lpstr>Khmer OS Siemreap</vt:lpstr>
      <vt:lpstr>Khmer OS Wat Phnom</vt:lpstr>
      <vt:lpstr>MoolBoran</vt:lpstr>
      <vt:lpstr>Tacteing</vt:lpstr>
      <vt:lpstr>Trebuchet MS</vt:lpstr>
      <vt:lpstr>Wingdings</vt:lpstr>
      <vt:lpstr>Retrospect</vt:lpstr>
      <vt:lpstr>វិទ្យាស្ថានជាតិអប់រំកាយ និងកីឡា   មេរៀនទី សាច់ដុំទំពារ</vt:lpstr>
      <vt:lpstr>ក្រុមទី ១</vt:lpstr>
      <vt:lpstr>មាតិកា</vt:lpstr>
      <vt:lpstr>ក. និយមន័យ</vt:lpstr>
      <vt:lpstr>ខ. ឆ្ពឹងថ្គាមក្រោម និង សន្លាក់ Temporomandibular</vt:lpstr>
      <vt:lpstr>ខ. ឆ្ពឹងថ្គាមក្រោម និង សន្លាក់ Temporomandibular</vt:lpstr>
      <vt:lpstr>គ. មុខងារបន្ថែមរបស់សាច់ដុំទំពារ</vt:lpstr>
      <vt:lpstr>ឃ. ប្រភេទសាច់ដុំទំពារ</vt:lpstr>
      <vt:lpstr>សាច់ដុំថ្ពាល់ (Masseter) </vt:lpstr>
      <vt:lpstr>Temporalis </vt:lpstr>
      <vt:lpstr>Lateral pterygoid </vt:lpstr>
      <vt:lpstr>Medial pterygoid </vt:lpstr>
      <vt:lpstr>ឯកសារយោង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វិទ្យាស្ថានជាតិអប់រំកាយ និងកីឡា ប្រព័ន្ធសាច់ដុំ</dc:title>
  <dc:creator>Sambrathna</dc:creator>
  <cp:lastModifiedBy>Sambrathna</cp:lastModifiedBy>
  <cp:revision>53</cp:revision>
  <dcterms:created xsi:type="dcterms:W3CDTF">2022-11-23T00:09:42Z</dcterms:created>
  <dcterms:modified xsi:type="dcterms:W3CDTF">2022-11-24T16:12:35Z</dcterms:modified>
</cp:coreProperties>
</file>